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23"/>
  </p:notesMasterIdLst>
  <p:sldIdLst>
    <p:sldId id="256" r:id="rId2"/>
    <p:sldId id="257" r:id="rId3"/>
    <p:sldId id="303" r:id="rId4"/>
    <p:sldId id="270" r:id="rId5"/>
    <p:sldId id="258" r:id="rId6"/>
    <p:sldId id="260" r:id="rId7"/>
    <p:sldId id="263" r:id="rId8"/>
    <p:sldId id="264" r:id="rId9"/>
    <p:sldId id="265" r:id="rId10"/>
    <p:sldId id="273" r:id="rId11"/>
    <p:sldId id="266" r:id="rId12"/>
    <p:sldId id="292" r:id="rId13"/>
    <p:sldId id="293" r:id="rId14"/>
    <p:sldId id="294" r:id="rId15"/>
    <p:sldId id="306" r:id="rId16"/>
    <p:sldId id="305" r:id="rId17"/>
    <p:sldId id="282" r:id="rId18"/>
    <p:sldId id="288" r:id="rId19"/>
    <p:sldId id="302" r:id="rId20"/>
    <p:sldId id="289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21931220155691E-2"/>
          <c:y val="0.26993198828749421"/>
          <c:w val="0.27744638405872918"/>
          <c:h val="0.6404563868513178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jeden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dwa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20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trzy 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23</c:v>
                </c:pt>
                <c:pt idx="1">
                  <c:v>38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cztery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49</c:v>
                </c:pt>
                <c:pt idx="1">
                  <c:v>55</c:v>
                </c:pt>
                <c:pt idx="2">
                  <c:v>42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pięć i więcej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Arkusz1!$F$2:$F$5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70</c:v>
                </c:pt>
                <c:pt idx="1">
                  <c:v>32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13</c:v>
                </c:pt>
                <c:pt idx="1">
                  <c:v>41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okazjonalnie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22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systematycznie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11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628672"/>
        <c:axId val="111630976"/>
        <c:axId val="0"/>
      </c:bar3DChart>
      <c:catAx>
        <c:axId val="11162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1630976"/>
        <c:crosses val="autoZero"/>
        <c:auto val="1"/>
        <c:lblAlgn val="ctr"/>
        <c:lblOffset val="100"/>
        <c:noMultiLvlLbl val="0"/>
      </c:catAx>
      <c:valAx>
        <c:axId val="11163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628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29</c:v>
                </c:pt>
                <c:pt idx="1">
                  <c:v>37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71</c:v>
                </c:pt>
                <c:pt idx="1">
                  <c:v>63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851772100397254"/>
          <c:y val="0.33925040074912316"/>
          <c:w val="0.20052257707101614"/>
          <c:h val="0.391674337771993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64413823272111E-2"/>
          <c:y val="0.10358142732158494"/>
          <c:w val="0.7873950131233608"/>
          <c:h val="0.7335151856017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 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63</c:v>
                </c:pt>
                <c:pt idx="1">
                  <c:v>37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37</c:v>
                </c:pt>
                <c:pt idx="1">
                  <c:v>63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19168"/>
        <c:axId val="111720704"/>
      </c:barChart>
      <c:catAx>
        <c:axId val="11171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720704"/>
        <c:crosses val="autoZero"/>
        <c:auto val="1"/>
        <c:lblAlgn val="ctr"/>
        <c:lblOffset val="100"/>
        <c:noMultiLvlLbl val="0"/>
      </c:catAx>
      <c:valAx>
        <c:axId val="11172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71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7212873783255"/>
          <c:y val="6.3898887639045124E-2"/>
          <c:w val="0.77189652920127316"/>
          <c:h val="0.85653105861767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49</c:v>
                </c:pt>
                <c:pt idx="1">
                  <c:v>40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51</c:v>
                </c:pt>
                <c:pt idx="1">
                  <c:v>60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48064"/>
        <c:axId val="111858048"/>
      </c:barChart>
      <c:catAx>
        <c:axId val="111848064"/>
        <c:scaling>
          <c:orientation val="minMax"/>
        </c:scaling>
        <c:delete val="0"/>
        <c:axPos val="l"/>
        <c:majorTickMark val="out"/>
        <c:minorTickMark val="none"/>
        <c:tickLblPos val="nextTo"/>
        <c:crossAx val="111858048"/>
        <c:crosses val="autoZero"/>
        <c:auto val="1"/>
        <c:lblAlgn val="ctr"/>
        <c:lblOffset val="100"/>
        <c:noMultiLvlLbl val="0"/>
      </c:catAx>
      <c:valAx>
        <c:axId val="111858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184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3951360978152"/>
          <c:y val="3.2638976333352006E-2"/>
          <c:w val="0.82054308831569966"/>
          <c:h val="0.58937015981736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rzadko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22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często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zawsze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55</c:v>
                </c:pt>
                <c:pt idx="1">
                  <c:v>55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52352"/>
        <c:axId val="34054144"/>
      </c:barChart>
      <c:catAx>
        <c:axId val="34052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054144"/>
        <c:crosses val="autoZero"/>
        <c:auto val="1"/>
        <c:lblAlgn val="ctr"/>
        <c:lblOffset val="100"/>
        <c:noMultiLvlLbl val="0"/>
      </c:catAx>
      <c:valAx>
        <c:axId val="34054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052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6811927633447"/>
          <c:y val="0.39081894284988189"/>
          <c:w val="0.80978009172804277"/>
          <c:h val="0.6005249601394302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Arkusz1!$A$2:$A$4</c:f>
              <c:strCache>
                <c:ptCount val="3"/>
                <c:pt idx="0">
                  <c:v>klasa 1</c:v>
                </c:pt>
                <c:pt idx="1">
                  <c:v>klasa 3</c:v>
                </c:pt>
                <c:pt idx="2">
                  <c:v>klasa 3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2877547171220699"/>
          <c:y val="6.391110820351914E-2"/>
          <c:w val="0.74244905657558602"/>
          <c:h val="0.147822115759623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900473403432022E-2"/>
          <c:y val="7.9685590489945571E-2"/>
          <c:w val="0.77712031558185501"/>
          <c:h val="0.83030377577094461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codziennie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43</c:v>
                </c:pt>
                <c:pt idx="1">
                  <c:v>44</c:v>
                </c:pt>
                <c:pt idx="2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czasami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25</c:v>
                </c:pt>
                <c:pt idx="1">
                  <c:v>46</c:v>
                </c:pt>
                <c:pt idx="2">
                  <c:v>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sporadycznie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17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 ogóle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7312"/>
        <c:axId val="35678848"/>
      </c:lineChart>
      <c:catAx>
        <c:axId val="356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78848"/>
        <c:crosses val="autoZero"/>
        <c:auto val="1"/>
        <c:lblAlgn val="ctr"/>
        <c:lblOffset val="100"/>
        <c:noMultiLvlLbl val="0"/>
      </c:catAx>
      <c:valAx>
        <c:axId val="3567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7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03167018010652"/>
          <c:y val="7.1295351886929897E-2"/>
          <c:w val="0.25010248509659266"/>
          <c:h val="0.27961532857351012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52376786235064E-2"/>
          <c:y val="2.421634795650545E-2"/>
          <c:w val="0.7402076042578013"/>
          <c:h val="0.78510248718910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 domu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87</c:v>
                </c:pt>
                <c:pt idx="1">
                  <c:v>62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ze sklepiku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13</c:v>
                </c:pt>
                <c:pt idx="1">
                  <c:v>38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95616"/>
        <c:axId val="102761216"/>
      </c:barChart>
      <c:catAx>
        <c:axId val="3569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761216"/>
        <c:crosses val="autoZero"/>
        <c:auto val="1"/>
        <c:lblAlgn val="ctr"/>
        <c:lblOffset val="100"/>
        <c:noMultiLvlLbl val="0"/>
      </c:catAx>
      <c:valAx>
        <c:axId val="10276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9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69258530183725"/>
          <c:y val="0.42824240719910012"/>
          <c:w val="0.22741852580927385"/>
          <c:h val="0.337959630046244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54126567512401"/>
          <c:y val="0.12342269716285464"/>
          <c:w val="0.67119130941965688"/>
          <c:h val="0.78510248718910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kanapki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89</c:v>
                </c:pt>
                <c:pt idx="1">
                  <c:v>66</c:v>
                </c:pt>
                <c:pt idx="2">
                  <c:v>87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słodkie bułki 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</c:v>
                </c:pt>
                <c:pt idx="1">
                  <c:v>17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słodycze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fast-food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09536"/>
        <c:axId val="35819520"/>
      </c:barChart>
      <c:catAx>
        <c:axId val="3580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35819520"/>
        <c:crosses val="autoZero"/>
        <c:auto val="1"/>
        <c:lblAlgn val="ctr"/>
        <c:lblOffset val="100"/>
        <c:noMultiLvlLbl val="0"/>
      </c:catAx>
      <c:valAx>
        <c:axId val="358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09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18124165808063E-2"/>
          <c:y val="0.37509396499057029"/>
          <c:w val="0.70868704847102226"/>
          <c:h val="0.5751726565197757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dPt>
            <c:idx val="0"/>
            <c:bubble3D val="0"/>
            <c:explosion val="12"/>
          </c:dPt>
          <c:dPt>
            <c:idx val="1"/>
            <c:bubble3D val="0"/>
            <c:explosion val="31"/>
          </c:dPt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Kilasa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93</c:v>
                </c:pt>
                <c:pt idx="1">
                  <c:v>87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Kilasa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6773832587855528"/>
          <c:y val="0.47492761707440168"/>
          <c:w val="0.21293353249943309"/>
          <c:h val="0.327758187903418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codziennie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43</c:v>
                </c:pt>
                <c:pt idx="1">
                  <c:v>40</c:v>
                </c:pt>
                <c:pt idx="2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czasami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48</c:v>
                </c:pt>
                <c:pt idx="1">
                  <c:v>51</c:v>
                </c:pt>
                <c:pt idx="2">
                  <c:v>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sporadycznie 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 ogóle</c:v>
                </c:pt>
              </c:strCache>
            </c:strRef>
          </c:tx>
          <c:marker>
            <c:symbol val="none"/>
          </c:marker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49536"/>
        <c:axId val="102859520"/>
      </c:lineChart>
      <c:catAx>
        <c:axId val="102849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859520"/>
        <c:crosses val="autoZero"/>
        <c:auto val="1"/>
        <c:lblAlgn val="ctr"/>
        <c:lblOffset val="100"/>
        <c:noMultiLvlLbl val="0"/>
      </c:catAx>
      <c:valAx>
        <c:axId val="102859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849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9511576902978"/>
          <c:y val="0.22042689701144316"/>
          <c:w val="0.67461005704441623"/>
          <c:h val="0.541272914120653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91</c:v>
                </c:pt>
                <c:pt idx="1">
                  <c:v>92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Klasa 1</c:v>
                </c:pt>
                <c:pt idx="1">
                  <c:v>Klasa 2</c:v>
                </c:pt>
                <c:pt idx="2">
                  <c:v>Klasa 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32576"/>
        <c:axId val="107363712"/>
      </c:barChart>
      <c:valAx>
        <c:axId val="107363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032576"/>
        <c:crosses val="autoZero"/>
        <c:crossBetween val="between"/>
      </c:valAx>
      <c:catAx>
        <c:axId val="109032576"/>
        <c:scaling>
          <c:orientation val="minMax"/>
        </c:scaling>
        <c:delete val="0"/>
        <c:axPos val="l"/>
        <c:majorTickMark val="out"/>
        <c:minorTickMark val="none"/>
        <c:tickLblPos val="nextTo"/>
        <c:crossAx val="10736371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0.79452</cdr:x>
      <cdr:y>0.16319</cdr:y>
    </cdr:from>
    <cdr:to>
      <cdr:x>0.9726</cdr:x>
      <cdr:y>0.35446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176464" y="4914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 smtClean="0">
              <a:solidFill>
                <a:schemeClr val="tx1"/>
              </a:solidFill>
            </a:rPr>
            <a:t>TAK</a:t>
          </a:r>
          <a:endParaRPr lang="pl-PL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13C8-0660-4520-BBE6-CCDC719F5475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056B-58B5-4EBB-88AA-2AF91C3FD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0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56B-58B5-4EBB-88AA-2AF91C3FD09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2/13/2014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2/13/2014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4800" cy="1371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ZDROWY STYL ODŻYWIANIA</a:t>
            </a:r>
            <a:b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W SZKOLE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827584" y="2564904"/>
            <a:ext cx="7636768" cy="3096344"/>
          </a:xfrm>
        </p:spPr>
        <p:txBody>
          <a:bodyPr>
            <a:normAutofit/>
          </a:bodyPr>
          <a:lstStyle/>
          <a:p>
            <a:endParaRPr lang="pl-PL" sz="4000" dirty="0" smtClean="0"/>
          </a:p>
          <a:p>
            <a:r>
              <a:rPr lang="pl-PL" sz="4000" dirty="0" smtClean="0"/>
              <a:t> </a:t>
            </a:r>
          </a:p>
          <a:p>
            <a:r>
              <a:rPr lang="pl-PL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Monika Pleńkowska Liceum Ogólnokształcące </a:t>
            </a:r>
          </a:p>
          <a:p>
            <a:r>
              <a:rPr lang="pl-PL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im. Komisji Edukacji Narodowej w Przasnyszu.</a:t>
            </a:r>
            <a:endParaRPr lang="pl-PL" sz="2800" dirty="0" smtClean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856984" cy="6741368"/>
          </a:xfrm>
        </p:spPr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sz="3300" dirty="0" smtClean="0"/>
              <a:t>Jak </a:t>
            </a:r>
            <a:r>
              <a:rPr lang="pl-PL" sz="3300" dirty="0"/>
              <a:t>często jesz warzywa</a:t>
            </a:r>
            <a:r>
              <a:rPr lang="pl-PL" sz="3300" dirty="0" smtClean="0"/>
              <a:t>?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sz="3000" dirty="0" smtClean="0"/>
          </a:p>
          <a:p>
            <a:r>
              <a:rPr lang="pl-PL" sz="3000" dirty="0" smtClean="0"/>
              <a:t>Na </a:t>
            </a:r>
            <a:r>
              <a:rPr lang="pl-PL" sz="3000" dirty="0" smtClean="0"/>
              <a:t>to pytanie większość uczniów </a:t>
            </a:r>
            <a:r>
              <a:rPr lang="pl-PL" sz="3000" dirty="0" smtClean="0"/>
              <a:t>odpowiedziała: </a:t>
            </a:r>
            <a:r>
              <a:rPr lang="pl-PL" sz="3000" dirty="0" smtClean="0"/>
              <a:t>czasami.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261845258"/>
              </p:ext>
            </p:extLst>
          </p:nvPr>
        </p:nvGraphicFramePr>
        <p:xfrm>
          <a:off x="251520" y="1556792"/>
          <a:ext cx="548640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4509120"/>
            <a:ext cx="7810127" cy="125985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8568952" cy="5976663"/>
          </a:xfrm>
        </p:spPr>
        <p:txBody>
          <a:bodyPr/>
          <a:lstStyle/>
          <a:p>
            <a:r>
              <a:rPr lang="pl-PL" dirty="0" smtClean="0"/>
              <a:t>Czy uważasz</a:t>
            </a:r>
            <a:r>
              <a:rPr lang="pl-PL" dirty="0"/>
              <a:t>, że zdrowe odżywianie jest w  stanie przedłużyć życie? 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095233148"/>
              </p:ext>
            </p:extLst>
          </p:nvPr>
        </p:nvGraphicFramePr>
        <p:xfrm>
          <a:off x="179512" y="764704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395536" y="4522073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Uczniowie w większości uważają, że prowadzenie zdrowego stylu życia jest w stanie przedłużyć życie, jednak mimo tego wyniki ankiety nie były zadowalające.</a:t>
            </a:r>
          </a:p>
          <a:p>
            <a:r>
              <a:rPr lang="pl-PL" dirty="0" smtClean="0"/>
              <a:t> Młodzież nie odżywia się zdrowo, na pewno nie wiedzą że może odbić się to na ich zdrowiu w przyszłości 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6741367"/>
          </a:xfrm>
        </p:spPr>
        <p:txBody>
          <a:bodyPr/>
          <a:lstStyle/>
          <a:p>
            <a:r>
              <a:rPr lang="pl-PL" dirty="0"/>
              <a:t>Czy ćwiczysz na </a:t>
            </a:r>
            <a:r>
              <a:rPr lang="pl-PL" dirty="0" smtClean="0"/>
              <a:t>lekcjach </a:t>
            </a:r>
            <a:r>
              <a:rPr lang="pl-PL" dirty="0" err="1" smtClean="0"/>
              <a:t>wych</a:t>
            </a:r>
            <a:r>
              <a:rPr lang="pl-PL" dirty="0" smtClean="0"/>
              <a:t>. fizycznego?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772053250"/>
              </p:ext>
            </p:extLst>
          </p:nvPr>
        </p:nvGraphicFramePr>
        <p:xfrm>
          <a:off x="323528" y="1124743"/>
          <a:ext cx="6246440" cy="38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4309566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dirty="0" smtClean="0"/>
              <a:t>Najwięcej uczniów klasy I oraz częściowo III ćwiczy na </a:t>
            </a:r>
            <a:r>
              <a:rPr lang="pl-PL" dirty="0" smtClean="0"/>
              <a:t>lekcjach w-f, </a:t>
            </a:r>
            <a:r>
              <a:rPr lang="pl-PL" dirty="0" smtClean="0"/>
              <a:t>zaś uczniowie klasy II w większości 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315201" cy="4290269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4075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Czy nauczyciele przekazują Ci dużo informacji na temat zdrowego stylu życia?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273186948"/>
              </p:ext>
            </p:extLst>
          </p:nvPr>
        </p:nvGraphicFramePr>
        <p:xfrm>
          <a:off x="179512" y="548680"/>
          <a:ext cx="53285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799533674"/>
              </p:ext>
            </p:extLst>
          </p:nvPr>
        </p:nvGraphicFramePr>
        <p:xfrm>
          <a:off x="179512" y="36576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rostokąt 8"/>
          <p:cNvSpPr/>
          <p:nvPr/>
        </p:nvSpPr>
        <p:spPr>
          <a:xfrm>
            <a:off x="107504" y="3290501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Calibri" pitchFamily="34" charset="0"/>
                <a:cs typeface="Times New Roman" pitchFamily="18" charset="0"/>
              </a:rPr>
              <a:t>Czy rodzice przekazują Ci wiedzę na temat zdrowego </a:t>
            </a:r>
            <a:r>
              <a:rPr lang="pl-PL" dirty="0" smtClean="0">
                <a:ea typeface="Calibri" pitchFamily="34" charset="0"/>
                <a:cs typeface="Times New Roman" pitchFamily="18" charset="0"/>
              </a:rPr>
              <a:t>stylu życia</a:t>
            </a:r>
            <a:r>
              <a:rPr lang="pl-PL" dirty="0" smtClean="0">
                <a:ea typeface="Calibri" pitchFamily="34" charset="0"/>
                <a:cs typeface="Times New Roman" pitchFamily="18" charset="0"/>
              </a:rPr>
              <a:t>?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975648" y="4437112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Uczniowie na pytania dotyczące przekazywania wiedzy na temat zdrowego odżywiania się odpowiedziała, że rodzice przekazują więcej wiedzy niż nauczyciele.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470009"/>
            <a:ext cx="8243193" cy="4146252"/>
          </a:xfrm>
        </p:spPr>
        <p:txBody>
          <a:bodyPr>
            <a:normAutofit/>
          </a:bodyPr>
          <a:lstStyle/>
          <a:p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Czy uprawiasz jakieś sporty?</a:t>
            </a:r>
          </a:p>
          <a:p>
            <a:endParaRPr lang="pl-PL" sz="1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pl-PL" sz="1400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717832563"/>
              </p:ext>
            </p:extLst>
          </p:nvPr>
        </p:nvGraphicFramePr>
        <p:xfrm>
          <a:off x="179512" y="980728"/>
          <a:ext cx="6552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2699792" y="5301208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 smtClean="0"/>
              <a:t>Na pytanie </a:t>
            </a:r>
            <a:r>
              <a:rPr lang="pl-PL" sz="2000" dirty="0" smtClean="0"/>
              <a:t>„</a:t>
            </a:r>
            <a:r>
              <a:rPr lang="pl-PL" sz="2000" dirty="0" smtClean="0"/>
              <a:t>Czy </a:t>
            </a:r>
            <a:r>
              <a:rPr lang="pl-PL" sz="2000" dirty="0" smtClean="0"/>
              <a:t>uprawiasz jakieś </a:t>
            </a:r>
            <a:r>
              <a:rPr lang="pl-PL" sz="2000" dirty="0" smtClean="0"/>
              <a:t>sporty?” </a:t>
            </a:r>
            <a:r>
              <a:rPr lang="pl-PL" sz="2000" dirty="0" smtClean="0"/>
              <a:t>uczniowie klasy III </a:t>
            </a:r>
            <a:r>
              <a:rPr lang="pl-PL" sz="2000" dirty="0" smtClean="0"/>
              <a:t>w wi</a:t>
            </a:r>
            <a:r>
              <a:rPr lang="pl-PL" sz="2000" dirty="0" smtClean="0"/>
              <a:t>ększości udzielili odpowiedzi: nie.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496944" cy="1080119"/>
          </a:xfrm>
        </p:spPr>
        <p:txBody>
          <a:bodyPr/>
          <a:lstStyle/>
          <a:p>
            <a:pPr algn="ctr"/>
            <a:r>
              <a:rPr lang="pl-PL" dirty="0" smtClean="0"/>
              <a:t>Zdrowy posiłek w szkole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5157192"/>
            <a:ext cx="7992888" cy="13547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pl-PL" sz="5100" dirty="0"/>
              <a:t>Aby sprawdzić reakcje uczniów na wprowadzanie zmian odżywiania się w szkole  postanowiłam  poczęstować koleżanki i kolegów jabłkiem. Uczniowie byli pozytywnie zaskoczeni.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16641"/>
            <a:ext cx="6129784" cy="40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60840" cy="157335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Plakaty na temat prowadzenia zdrowego stylu życia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7846640" cy="3247456"/>
          </a:xfrm>
        </p:spPr>
        <p:txBody>
          <a:bodyPr>
            <a:normAutofit fontScale="85000" lnSpcReduction="20000"/>
          </a:bodyPr>
          <a:lstStyle/>
          <a:p>
            <a:pPr algn="ctr"/>
            <a:endParaRPr lang="pl-PL" sz="2800" dirty="0"/>
          </a:p>
          <a:p>
            <a:pPr algn="ctr"/>
            <a:r>
              <a:rPr lang="pl-PL" sz="2800" dirty="0"/>
              <a:t>Dnia 05.02.2014 roku w klasie II B przeprowadzałam lekcję mającą na celu uświadomienie innym uczniom szkoły jakie zagrożenia  wynikają z prowadzenia niewłaściwego stylu życia. Młodzież miała za zadanie przygotować  plakaty motywujące do zdrowego odżywiania się. </a:t>
            </a:r>
          </a:p>
          <a:p>
            <a:pPr algn="ctr"/>
            <a:r>
              <a:rPr lang="pl-PL" sz="2800" dirty="0"/>
              <a:t>W lekcji tej osobą współpracującą z uczniami była nauczycielka edukacji dla bezpieczeństwa – p. Grażyna Rogowska.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75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5256584" cy="4065045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89654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om\Desktop\PCK 2014\IMG_9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5666" y="116632"/>
            <a:ext cx="8243193" cy="2088232"/>
          </a:xfrm>
        </p:spPr>
        <p:txBody>
          <a:bodyPr/>
          <a:lstStyle/>
          <a:p>
            <a:pPr algn="ctr"/>
            <a:r>
              <a:rPr lang="pl-PL" sz="2800" dirty="0">
                <a:latin typeface="+mj-lt"/>
              </a:rPr>
              <a:t>Od dwóch miesięcy w szkolnym sklepiku sprzedawane są również owoce, które młodzież chętnie kupuje, co wskazuje na zmianę nawyków żywieniowych.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 descr="C:\Users\Dom\Desktop\PCK 2014\IMG_9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480720" cy="415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idx="1"/>
          </p:nvPr>
        </p:nvSpPr>
        <p:spPr>
          <a:xfrm>
            <a:off x="467544" y="1988840"/>
            <a:ext cx="8064896" cy="370100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pl-PL" sz="2800" dirty="0" smtClean="0"/>
              <a:t>Jestem </a:t>
            </a:r>
            <a:r>
              <a:rPr lang="pl-PL" sz="2800" dirty="0" smtClean="0"/>
              <a:t>uczennicą </a:t>
            </a:r>
            <a:r>
              <a:rPr lang="pl-PL" sz="2800" dirty="0" smtClean="0"/>
              <a:t>III klasy Liceum </a:t>
            </a:r>
            <a:r>
              <a:rPr lang="pl-PL" sz="2800" dirty="0" smtClean="0"/>
              <a:t>Ogólnokształcącego </a:t>
            </a:r>
            <a:r>
              <a:rPr lang="pl-PL" sz="2800" dirty="0" smtClean="0"/>
              <a:t>im. KEN w Przasnyszu</a:t>
            </a:r>
          </a:p>
          <a:p>
            <a:pPr marL="36576" indent="0" algn="ctr">
              <a:buNone/>
            </a:pPr>
            <a:r>
              <a:rPr lang="pl-PL" sz="2800" dirty="0" smtClean="0"/>
              <a:t>o profilu</a:t>
            </a:r>
            <a:r>
              <a:rPr lang="pl-PL" sz="2800" dirty="0" smtClean="0"/>
              <a:t> </a:t>
            </a:r>
            <a:r>
              <a:rPr lang="pl-PL" sz="2800" dirty="0" smtClean="0"/>
              <a:t>biologiczno – chemicznym. Moją przyszłość </a:t>
            </a:r>
            <a:r>
              <a:rPr lang="pl-PL" sz="2800" dirty="0" smtClean="0"/>
              <a:t>wiążę ze </a:t>
            </a:r>
            <a:r>
              <a:rPr lang="pl-PL" sz="2800" dirty="0" smtClean="0"/>
              <a:t>studiami związanymi z biologią i chemią, stąd moje zainteresowanie Ogólnopolską Olimpiadą Promocja Zdrowego Stylu Życia PCK. </a:t>
            </a:r>
          </a:p>
          <a:p>
            <a:pPr marL="36576" indent="0">
              <a:buNone/>
            </a:pPr>
            <a:r>
              <a:rPr lang="pl-P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pl-PL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pl-PL" dirty="0" smtClean="0"/>
              <a:t>Witam Państwa!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/>
              <a:t>Efekty mojej pracy stawały się coraz bardziej widoczne. Wyeksponowane plakaty wzbudziły zainteresowanie wśród młodzieży naszej szkoły. Z rozmów z uczniami dowiedziałam się, że zaczęli korzystać z rad w nich udzielonych. Zauważyłam także, że coraz więcej napotkanych na korytarzu osób pije wodę mineralną i je owoce.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tx2">
                    <a:lumMod val="75000"/>
                  </a:schemeClr>
                </a:solidFill>
              </a:rPr>
            </a:br>
            <a:endParaRPr lang="pl-PL" sz="28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26" y="2708275"/>
            <a:ext cx="5105611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3672408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Ogólnopolska Olimpiada Promocji  Zdrowego Stylu Życia Polskiego Czerwonego Krzyża to nie tylko własna wiedza na temat prowadzenia Zdrowego Stylu Życia, ale dzielenie się nią z innymi.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051720" y="5013176"/>
            <a:ext cx="6629400" cy="1066688"/>
          </a:xfrm>
        </p:spPr>
        <p:txBody>
          <a:bodyPr>
            <a:normAutofit/>
          </a:bodyPr>
          <a:lstStyle/>
          <a:p>
            <a:pPr algn="r"/>
            <a:r>
              <a:rPr lang="pl-PL" sz="2800" dirty="0" smtClean="0"/>
              <a:t>Dziękuję za uwagę.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719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467600" cy="2736304"/>
          </a:xfrm>
        </p:spPr>
        <p:txBody>
          <a:bodyPr/>
          <a:lstStyle/>
          <a:p>
            <a:pPr marL="36576" indent="0" algn="ctr">
              <a:buNone/>
            </a:pPr>
            <a:r>
              <a:rPr lang="pl-PL" sz="2800" dirty="0"/>
              <a:t>Akcję prozdrowotną rozpoczęłam od obserwacji w  jaki sposób odżywia się młodzież w moje szkole na przerwach, jakie posiłki przynosi z domu, co kupuje w sklepiku szkolnym. </a:t>
            </a:r>
          </a:p>
          <a:p>
            <a:pPr marL="3657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77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265256" cy="230425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Z </a:t>
            </a:r>
            <a:r>
              <a:rPr lang="pl-PL" sz="2800" dirty="0"/>
              <a:t>moich obserwacji wynikało, że młodzież odżywia się głównie wysokokalorycznymi przekąskami, pije napoje gazowane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464496" cy="3744416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204546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8064896" cy="410445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Moim drugim zadaniem </a:t>
            </a:r>
            <a:r>
              <a:rPr lang="pl-PL" sz="2800" dirty="0"/>
              <a:t>było samodzielne ułożenie i przeprowadzenie </a:t>
            </a:r>
            <a:r>
              <a:rPr lang="pl-PL" sz="2800" dirty="0" smtClean="0"/>
              <a:t>ankiety</a:t>
            </a:r>
          </a:p>
          <a:p>
            <a:pPr algn="ctr"/>
            <a:r>
              <a:rPr lang="pl-PL" sz="2800" dirty="0" smtClean="0"/>
              <a:t>pt</a:t>
            </a:r>
            <a:r>
              <a:rPr lang="pl-PL" sz="2800" dirty="0"/>
              <a:t>. </a:t>
            </a:r>
            <a:r>
              <a:rPr lang="pl-PL" sz="2800" dirty="0" smtClean="0"/>
              <a:t>„Twoje zdrowe odżywianie”.</a:t>
            </a:r>
          </a:p>
          <a:p>
            <a:pPr algn="ctr"/>
            <a:r>
              <a:rPr lang="pl-PL" sz="2800" dirty="0" smtClean="0"/>
              <a:t>Respondentami </a:t>
            </a:r>
            <a:r>
              <a:rPr lang="pl-PL" sz="2800" dirty="0"/>
              <a:t>byli uczniowie  trzech </a:t>
            </a:r>
            <a:r>
              <a:rPr lang="pl-PL" sz="2800" dirty="0" smtClean="0"/>
              <a:t>klas.</a:t>
            </a:r>
          </a:p>
          <a:p>
            <a:pPr algn="ctr"/>
            <a:r>
              <a:rPr lang="pl-PL" sz="2800" dirty="0" smtClean="0"/>
              <a:t>PONIŻEJ </a:t>
            </a:r>
            <a:r>
              <a:rPr lang="pl-PL" sz="2800" dirty="0"/>
              <a:t>PRZEDSTAWIAM </a:t>
            </a:r>
            <a:r>
              <a:rPr lang="pl-PL" sz="2800" dirty="0" smtClean="0"/>
              <a:t>WYNIKI </a:t>
            </a:r>
            <a:r>
              <a:rPr lang="pl-PL" sz="2800" dirty="0"/>
              <a:t>ANKIETY.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5575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</a:t>
            </a:r>
            <a:r>
              <a:rPr lang="pl-PL" sz="3100" dirty="0"/>
              <a:t>Ankieta miała na celu ukazać jak odżywia się młodzież w naszej szkole. Dane z ankiety przedstawiłam w postaci diagramów.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971601" y="5486400"/>
            <a:ext cx="7715200" cy="838200"/>
          </a:xfrm>
        </p:spPr>
        <p:txBody>
          <a:bodyPr>
            <a:normAutofit/>
          </a:bodyPr>
          <a:lstStyle/>
          <a:p>
            <a:pPr algn="ctr"/>
            <a:r>
              <a:rPr lang="pl-PL" b="0" dirty="0">
                <a:solidFill>
                  <a:schemeClr val="tx1"/>
                </a:solidFill>
                <a:latin typeface="+mj-lt"/>
              </a:rPr>
              <a:t>Młodzież podczas wypełniania </a:t>
            </a:r>
            <a:r>
              <a:rPr lang="pl-PL" b="0" dirty="0" smtClean="0">
                <a:solidFill>
                  <a:schemeClr val="tx1"/>
                </a:solidFill>
                <a:latin typeface="+mj-lt"/>
              </a:rPr>
              <a:t>ankiety.</a:t>
            </a:r>
            <a:endParaRPr lang="pl-PL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438965" cy="3326514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81" y="1988840"/>
            <a:ext cx="4491404" cy="3236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856984" cy="6624735"/>
          </a:xfrm>
        </p:spPr>
        <p:txBody>
          <a:bodyPr/>
          <a:lstStyle/>
          <a:p>
            <a:r>
              <a:rPr lang="pl-PL" dirty="0"/>
              <a:t>Ile posiłków zjadasz dziennie</a:t>
            </a:r>
            <a:r>
              <a:rPr lang="pl-PL" dirty="0" smtClean="0"/>
              <a:t>?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Czy jesz śniadanie w domu?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494383254"/>
              </p:ext>
            </p:extLst>
          </p:nvPr>
        </p:nvGraphicFramePr>
        <p:xfrm>
          <a:off x="11308" y="-99392"/>
          <a:ext cx="741682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5426932" y="1440482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Na to pytanie młodzież odpowiadała </a:t>
            </a:r>
            <a:r>
              <a:rPr lang="pl-PL" dirty="0" smtClean="0"/>
              <a:t>najczęściej: </a:t>
            </a:r>
            <a:r>
              <a:rPr lang="pl-PL" dirty="0" smtClean="0"/>
              <a:t>cztery lub trzy. </a:t>
            </a:r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033929617"/>
              </p:ext>
            </p:extLst>
          </p:nvPr>
        </p:nvGraphicFramePr>
        <p:xfrm>
          <a:off x="0" y="908719"/>
          <a:ext cx="5004048" cy="237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rostokąt 7"/>
          <p:cNvSpPr/>
          <p:nvPr/>
        </p:nvSpPr>
        <p:spPr>
          <a:xfrm>
            <a:off x="4959532" y="5301208"/>
            <a:ext cx="417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„Czy jesz </a:t>
            </a:r>
            <a:r>
              <a:rPr lang="pl-PL" dirty="0" smtClean="0"/>
              <a:t>śniadanie w  domu </a:t>
            </a:r>
            <a:r>
              <a:rPr lang="pl-PL" dirty="0" smtClean="0"/>
              <a:t>?”</a:t>
            </a:r>
          </a:p>
          <a:p>
            <a:pPr algn="r"/>
            <a:r>
              <a:rPr lang="pl-PL" dirty="0" smtClean="0"/>
              <a:t>najczęstszą </a:t>
            </a:r>
            <a:r>
              <a:rPr lang="pl-PL" dirty="0" smtClean="0"/>
              <a:t>odpowiedzią </a:t>
            </a:r>
            <a:r>
              <a:rPr lang="pl-PL" dirty="0" smtClean="0"/>
              <a:t>było: </a:t>
            </a:r>
            <a:r>
              <a:rPr lang="pl-PL" dirty="0" smtClean="0"/>
              <a:t>zawsze</a:t>
            </a:r>
            <a:endParaRPr lang="pl-PL" dirty="0"/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430632424"/>
              </p:ext>
            </p:extLst>
          </p:nvPr>
        </p:nvGraphicFramePr>
        <p:xfrm>
          <a:off x="0" y="4005064"/>
          <a:ext cx="4283968" cy="23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835696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741368"/>
          </a:xfrm>
        </p:spPr>
        <p:txBody>
          <a:bodyPr/>
          <a:lstStyle/>
          <a:p>
            <a:r>
              <a:rPr lang="pl-PL" dirty="0"/>
              <a:t>Czy jesz drugie śniadanie w szkole</a:t>
            </a:r>
            <a:r>
              <a:rPr lang="pl-PL" dirty="0" smtClean="0"/>
              <a:t>?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Czy jadasz posiłek przyniesiony z domu, czy kupiony w sklepiku?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61875566"/>
              </p:ext>
            </p:extLst>
          </p:nvPr>
        </p:nvGraphicFramePr>
        <p:xfrm>
          <a:off x="107504" y="476671"/>
          <a:ext cx="5688632" cy="281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5776110" y="1052736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Uczniowie klasy II i III odpowiedzieli, że czasami jedzą śniadanie w szkole, uczniowie klas </a:t>
            </a:r>
            <a:r>
              <a:rPr lang="pl-PL" dirty="0" smtClean="0"/>
              <a:t>I: zawsze.</a:t>
            </a:r>
            <a:endParaRPr lang="pl-PL" dirty="0" smtClean="0"/>
          </a:p>
        </p:txBody>
      </p:sp>
      <p:sp>
        <p:nvSpPr>
          <p:cNvPr id="6" name="Prostokąt 5"/>
          <p:cNvSpPr/>
          <p:nvPr/>
        </p:nvSpPr>
        <p:spPr>
          <a:xfrm>
            <a:off x="251520" y="3105835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136506808"/>
              </p:ext>
            </p:extLst>
          </p:nvPr>
        </p:nvGraphicFramePr>
        <p:xfrm>
          <a:off x="395536" y="3861048"/>
          <a:ext cx="540060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rostokąt 7"/>
          <p:cNvSpPr/>
          <p:nvPr/>
        </p:nvSpPr>
        <p:spPr>
          <a:xfrm>
            <a:off x="5432058" y="4653136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Większość uczniów jada posiłek przyniesiony z </a:t>
            </a:r>
            <a:r>
              <a:rPr lang="pl-PL" dirty="0" smtClean="0"/>
              <a:t>domu.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640960" cy="6264695"/>
          </a:xfrm>
        </p:spPr>
        <p:txBody>
          <a:bodyPr/>
          <a:lstStyle/>
          <a:p>
            <a:r>
              <a:rPr lang="pl-PL" dirty="0"/>
              <a:t>Co jesz na drugie śniadanie? 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/>
              <a:t>Czy podjadasz miedzy posiłkami</a:t>
            </a:r>
            <a:r>
              <a:rPr lang="pl-PL" dirty="0" smtClean="0"/>
              <a:t>?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229910263"/>
              </p:ext>
            </p:extLst>
          </p:nvPr>
        </p:nvGraphicFramePr>
        <p:xfrm>
          <a:off x="107504" y="764704"/>
          <a:ext cx="5378896" cy="247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5736989" y="5013176"/>
            <a:ext cx="34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Większość uczniów je na drugie śniadanie kanapki oraz podjada między posiłkami.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91058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164388203"/>
              </p:ext>
            </p:extLst>
          </p:nvPr>
        </p:nvGraphicFramePr>
        <p:xfrm>
          <a:off x="179512" y="3657600"/>
          <a:ext cx="5256584" cy="30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654</Words>
  <Application>Microsoft Office PowerPoint</Application>
  <PresentationFormat>Pokaz na ekranie (4:3)</PresentationFormat>
  <Paragraphs>191</Paragraphs>
  <Slides>21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Techniczny</vt:lpstr>
      <vt:lpstr>ZDROWY STYL ODŻYWIANIA  W SZKOLE</vt:lpstr>
      <vt:lpstr>Witam Państwa!</vt:lpstr>
      <vt:lpstr>Prezentacja programu PowerPoint</vt:lpstr>
      <vt:lpstr>Z moich obserwacji wynikało, że młodzież odżywia się głównie wysokokalorycznymi przekąskami, pije napoje gazowane.</vt:lpstr>
      <vt:lpstr>Prezentacja programu PowerPoint</vt:lpstr>
      <vt:lpstr> Ankieta miała na celu ukazać jak odżywia się młodzież w naszej szkole. Dane z ankiety przedstawiłam w postaci diagramów. </vt:lpstr>
      <vt:lpstr> </vt:lpstr>
      <vt:lpstr> </vt:lpstr>
      <vt:lpstr> </vt:lpstr>
      <vt:lpstr> </vt:lpstr>
      <vt:lpstr>  </vt:lpstr>
      <vt:lpstr> </vt:lpstr>
      <vt:lpstr> </vt:lpstr>
      <vt:lpstr> </vt:lpstr>
      <vt:lpstr>Zdrowy posiłek w szkole</vt:lpstr>
      <vt:lpstr>Plakaty na temat prowadzenia zdrowego stylu życia </vt:lpstr>
      <vt:lpstr>Prezentacja programu PowerPoint</vt:lpstr>
      <vt:lpstr>Prezentacja programu PowerPoint</vt:lpstr>
      <vt:lpstr> </vt:lpstr>
      <vt:lpstr>Efekty mojej pracy stawały się coraz bardziej widoczne. Wyeksponowane plakaty wzbudziły zainteresowanie wśród młodzieży naszej szkoły. Z rozmów z uczniami dowiedziałam się, że zaczęli korzystać z rad w nich udzielonych. Zauważyłam także, że coraz więcej napotkanych na korytarzu osób pije wodę mineralną i je owoce.  </vt:lpstr>
      <vt:lpstr>Ogólnopolska Olimpiada Promocji  Zdrowego Stylu Życia Polskiego Czerwonego Krzyża to nie tylko własna wiedza na temat prowadzenia Zdrowego Stylu Życia, ale dzielenie się nią z innymi.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Olimpiady Zdrowego Stylu Życia PCK</dc:title>
  <dc:creator>Dom</dc:creator>
  <cp:lastModifiedBy>Ja</cp:lastModifiedBy>
  <cp:revision>43</cp:revision>
  <dcterms:created xsi:type="dcterms:W3CDTF">2014-02-09T12:32:58Z</dcterms:created>
  <dcterms:modified xsi:type="dcterms:W3CDTF">2014-02-13T09:27:03Z</dcterms:modified>
</cp:coreProperties>
</file>